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6" r:id="rId5"/>
    <p:sldId id="267" r:id="rId6"/>
    <p:sldId id="270" r:id="rId7"/>
    <p:sldId id="271" r:id="rId8"/>
    <p:sldId id="276" r:id="rId9"/>
    <p:sldId id="272" r:id="rId10"/>
    <p:sldId id="291" r:id="rId11"/>
    <p:sldId id="292" r:id="rId12"/>
    <p:sldId id="293" r:id="rId13"/>
    <p:sldId id="295" r:id="rId14"/>
    <p:sldId id="294" r:id="rId15"/>
    <p:sldId id="296" r:id="rId16"/>
    <p:sldId id="261" r:id="rId17"/>
    <p:sldId id="263" r:id="rId18"/>
    <p:sldId id="290" r:id="rId19"/>
    <p:sldId id="262" r:id="rId20"/>
    <p:sldId id="258" r:id="rId21"/>
    <p:sldId id="273" r:id="rId22"/>
    <p:sldId id="288" r:id="rId23"/>
    <p:sldId id="289" r:id="rId24"/>
    <p:sldId id="274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6323" autoAdjust="0"/>
  </p:normalViewPr>
  <p:slideViewPr>
    <p:cSldViewPr snapToGrid="0">
      <p:cViewPr varScale="1">
        <p:scale>
          <a:sx n="104" d="100"/>
          <a:sy n="104" d="100"/>
        </p:scale>
        <p:origin x="15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4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2598-1663-4173-B9CC-FBC23C99A5B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8E1DF-E698-438C-AB85-A3D3A4B6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0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sources: documents of direct experience; formal or informal; formal examples usually peer reviewed.</a:t>
            </a:r>
          </a:p>
          <a:p>
            <a:endParaRPr lang="en-US" dirty="0"/>
          </a:p>
          <a:p>
            <a:r>
              <a:rPr lang="en-US" dirty="0"/>
              <a:t>Secondary sources: organize, distil, or review primary sources. Review articles are a type of secondary source that can be very useful for understanding and finding primary sources.</a:t>
            </a:r>
          </a:p>
          <a:p>
            <a:endParaRPr lang="en-US" dirty="0"/>
          </a:p>
          <a:p>
            <a:r>
              <a:rPr lang="en-US" dirty="0"/>
              <a:t>Tertiary sources: discovery tools for primary and secondary 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9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https://lib.purdue.edu/wp-content/uploads/2024/06/Newest-Scientific-Paper.pdf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4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Prewriting – generate ideas, identify evidence and sources, and craft outlines</a:t>
            </a:r>
          </a:p>
          <a:p>
            <a:endParaRPr lang="en-US" dirty="0"/>
          </a:p>
          <a:p>
            <a:r>
              <a:rPr lang="en-US" dirty="0"/>
              <a:t>Drafting – transform the outline into logically connected sentences and paragraphs, add evidence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Revising – reorganize the draft, add evidence, eliminate tangents, correct misspellings and grammar, check citations and figures</a:t>
            </a:r>
          </a:p>
          <a:p>
            <a:endParaRPr lang="en-US" dirty="0"/>
          </a:p>
          <a:p>
            <a:r>
              <a:rPr lang="en-US" dirty="0"/>
              <a:t>Editing – submit for peer review</a:t>
            </a:r>
          </a:p>
          <a:p>
            <a:endParaRPr lang="en-US" dirty="0"/>
          </a:p>
          <a:p>
            <a:r>
              <a:rPr lang="en-US" dirty="0"/>
              <a:t>Publication – revise for copyediting after acceptance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2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https://writingcenter.gmu.edu/writing-resources/different-genres/white-papers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0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8B3A-FED4-CA8A-1B92-C605D18D5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CAC02-CDF7-C1B0-6A9F-74523B24F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FE944-90D7-9AC8-CC75-BA173BFE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DB9-E05E-685E-3554-385DD63D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1203-627B-0A71-B532-4424EC59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3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454E-6C37-D564-CD32-647C50B1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5726-0DB6-A5E0-2EB5-744906C28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0445-6874-D45E-FC1D-B0974239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F3FCA-557E-6376-856B-3BE5530C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A4D4-0524-227C-B1F3-BC498275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ECB5C6-EE38-64DC-316F-09D08E5E1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B138D-73FA-0211-C6D5-EAB08067B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C167B-9809-C29D-6E54-1B54271E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84C53-0DA7-88E3-F740-E711A022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20B61-931E-85D4-5636-5791AE14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81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EAFB-FFC4-06E4-CD30-94F29C5F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D6D7-D19E-14AC-0860-BFD8121B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11A47-C2B4-E61C-C8A2-8CF44D70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B3190-73BA-63B7-DD56-A6782FC1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E434D-30D0-851B-D2A5-95C05F78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B28A-9E99-9F96-71DB-C0A43F8B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FFF7-2C18-219D-C68C-06297C1E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50E8B-66FE-32CD-8BCA-76E1674C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CE8C-3B90-C1CB-3F5F-22454257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8CB9-DF00-F222-D900-F6F64ECD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2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9ED6-265F-CFFF-6D3B-F3E9765F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BEF3-93C0-07EF-1C4A-30D4B0C75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36624-DCD8-2D23-6ADF-A080F3920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ED5B9-7225-77FE-218A-85CA9DC2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4E46F-3133-6960-B741-B1BBB798A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CD1A0-D20B-DB83-4102-E4877AEF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8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85D0-99AF-2868-8B4B-24CBCFC9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780DD-78AF-E213-A06F-435EE65F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C3DE6-06CF-86C8-F7FA-D54533741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0A1EF-5321-A65B-A394-C23A1432A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F9B30-90ED-5956-3FDD-C42C47742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F4875A-31B6-CAFB-63DE-F18BF229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ED515-E913-1DDB-B44F-9C38F120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0268F-5955-08CA-6121-35453330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1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A2AD-3300-9016-D174-18C429B8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702FB-716D-D340-B829-8B82E426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45C30-E9E8-60C6-14C7-79AF76D7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46A18-7ACE-81E1-F5B4-D30C7C60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9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D7158-10DE-54FD-10AF-39A141FB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E2178-5918-09FF-66D2-EDD90FC5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159C-AFFF-347A-E1D0-D0FB796B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1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7509-C50C-376D-CDD2-792155A8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9ED47-C20C-B95E-783E-8A8E8201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1F816-EFA5-19EF-F2D2-F07F7E7D8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9F85A-36B3-DBF6-04FE-46009165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365B4-3E48-471D-3F01-D2EADBDD0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6425B-C669-119B-8E75-4CB43F47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8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C529-8974-8EAB-30A9-19C2978F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129B4F-A048-AFF0-8163-9DC7F3BDF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E3BDD-628F-C046-EEEB-0F74A4D62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FACE7-9261-B5AA-1756-78204EB6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113F3-6168-14EF-5F19-72D1CA46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7240F-E852-1DDA-41BE-7AA1455E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6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57EC9-DEB3-2CE8-FD4F-A322EDB2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D7AAB-2089-8C8C-E9BA-75E915C87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370B1-CA00-AE97-C1A6-3D27D3D2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1D17A-0719-46DF-9D90-17C3499B36B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72198-6A87-CC4C-3EBB-4F7F8ADF4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F2F3E-E45D-6902-E065-D5CF5136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3F598-3833-4CF9-AE1B-19B2E4D3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6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6C75-FB88-852B-4E4E-E89217D7C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Reading, Writing, and the Scientific Literature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32C7D-E92A-3D22-B668-D3756B143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2EAEE-A40D-196F-5027-DA2BA070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A35E7E5A-E673-5ED9-39A3-3E48154FE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40145-4088-6842-5FF6-07E52368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source citable?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6E169-15FC-D966-17AC-D798D777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01" y="568036"/>
            <a:ext cx="6831886" cy="57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CBC6B8-265D-7662-4BE1-B85DE8AF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3C938F66-BCDF-5944-CD79-0728A5AF9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3C739-C2DA-5C51-DA4C-1806D28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source citable?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B78F-9192-6B69-A673-80844B9A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70" y="461818"/>
            <a:ext cx="7857830" cy="59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1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5A71-553E-DC93-D407-2D00309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Articles: OSU Library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8C171-CDFC-BCE1-46F7-A6D0C31E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78"/>
          <a:stretch/>
        </p:blipFill>
        <p:spPr>
          <a:xfrm>
            <a:off x="914399" y="1443644"/>
            <a:ext cx="8949561" cy="5251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7D685-FA69-FE31-682E-CD17C4E96218}"/>
              </a:ext>
            </a:extLst>
          </p:cNvPr>
          <p:cNvSpPr txBox="1"/>
          <p:nvPr/>
        </p:nvSpPr>
        <p:spPr>
          <a:xfrm>
            <a:off x="9863960" y="2730512"/>
            <a:ext cx="2142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GEOG 463 extra credit:</a:t>
            </a:r>
          </a:p>
          <a:p>
            <a:r>
              <a:rPr lang="en-US" sz="2400" dirty="0"/>
              <a:t>1% added to your final grade for attending this workshop!!</a:t>
            </a:r>
          </a:p>
        </p:txBody>
      </p:sp>
    </p:spTree>
    <p:extLst>
      <p:ext uri="{BB962C8B-B14F-4D97-AF65-F5344CB8AC3E}">
        <p14:creationId xmlns:p14="http://schemas.microsoft.com/office/powerpoint/2010/main" val="415578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49A0-10A8-6392-95D7-C94DAA9E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Scholarly search engines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72DDE-666D-8274-4835-BF6F93C5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95" y="2831974"/>
            <a:ext cx="4562902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CA391-8801-5131-23ED-82C9F0D5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29" y="1164512"/>
            <a:ext cx="4519052" cy="1508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2E79D0-42B9-C303-8146-3380F39E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79" y="4819345"/>
            <a:ext cx="8900931" cy="1874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B3A44-37EB-68F4-801D-AA8FF963E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79" y="1917574"/>
            <a:ext cx="538492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1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23CA-2082-2BEB-B4AD-5D89E52D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DDB3-DBDC-F402-C273-F78F758A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Articles: OSU Library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144F5-7346-2079-9FD9-919B2AA9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54480"/>
            <a:ext cx="8728607" cy="5116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32220-8E98-AED4-FD82-59071901748A}"/>
              </a:ext>
            </a:extLst>
          </p:cNvPr>
          <p:cNvSpPr txBox="1"/>
          <p:nvPr/>
        </p:nvSpPr>
        <p:spPr>
          <a:xfrm>
            <a:off x="9863960" y="2730512"/>
            <a:ext cx="2142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GEOG 463 extra credit:</a:t>
            </a:r>
          </a:p>
          <a:p>
            <a:r>
              <a:rPr lang="en-US" sz="2400" dirty="0"/>
              <a:t>1% added to your final grade for attending this workshop!!</a:t>
            </a:r>
          </a:p>
        </p:txBody>
      </p:sp>
    </p:spTree>
    <p:extLst>
      <p:ext uri="{BB962C8B-B14F-4D97-AF65-F5344CB8AC3E}">
        <p14:creationId xmlns:p14="http://schemas.microsoft.com/office/powerpoint/2010/main" val="17715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8DB2-5CBA-D656-8998-2D5BEEAE0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CDF2-8953-E21A-E59C-72A2B53A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E0E78-D228-406C-590A-95955CE4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91" y="0"/>
            <a:ext cx="529936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6F038-6D0E-5C2D-8628-9FE18760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3" y="2382982"/>
            <a:ext cx="6151708" cy="30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5393-C504-D7B1-344F-D4A424EED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5ACA-5A67-FDFC-F3C4-F40250BC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II. Reading Papers Critically </a:t>
            </a:r>
          </a:p>
        </p:txBody>
      </p:sp>
      <p:pic>
        <p:nvPicPr>
          <p:cNvPr id="2050" name="Picture 2" descr="PHD Comics: Academics don't read">
            <a:extLst>
              <a:ext uri="{FF2B5EF4-FFF2-40B4-BE49-F238E27FC236}">
                <a16:creationId xmlns:a16="http://schemas.microsoft.com/office/drawing/2014/main" id="{45F1753E-D401-E200-5B4B-61BC8AE8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2671762"/>
            <a:ext cx="914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8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36D9A-77D1-CBD8-5EF3-8C3BA1EF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9475-A416-D6B1-22CE-FD7A9264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paper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D290-8ACA-8768-EDED-5D60522A5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Materials and 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Acknowledgements</a:t>
            </a:r>
          </a:p>
          <a:p>
            <a:r>
              <a:rPr lang="en-US" dirty="0"/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FACD6-D298-9A51-AD93-1AF6871B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4213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BC8EF5-884F-706A-31CA-B1D338BA4688}"/>
              </a:ext>
            </a:extLst>
          </p:cNvPr>
          <p:cNvSpPr txBox="1"/>
          <p:nvPr/>
        </p:nvSpPr>
        <p:spPr>
          <a:xfrm>
            <a:off x="838200" y="5578998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steps of the scientific method belong in each paper section?</a:t>
            </a:r>
          </a:p>
        </p:txBody>
      </p:sp>
    </p:spTree>
    <p:extLst>
      <p:ext uri="{BB962C8B-B14F-4D97-AF65-F5344CB8AC3E}">
        <p14:creationId xmlns:p14="http://schemas.microsoft.com/office/powerpoint/2010/main" val="9390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6452-4B2E-B983-2D43-37CFEA80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yourself while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2AAE-D7B5-BAC1-B0E9-743462592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organization of the article satisfactory?</a:t>
            </a:r>
          </a:p>
          <a:p>
            <a:r>
              <a:rPr lang="en-US" dirty="0"/>
              <a:t>Does the introduction set the manuscript in an appropriate context and show how it builds on previous work on the subject?</a:t>
            </a:r>
          </a:p>
          <a:p>
            <a:r>
              <a:rPr lang="en-US" dirty="0"/>
              <a:t>Are the methods correctly described and sufficiently informative to allow replication of the research?</a:t>
            </a:r>
          </a:p>
          <a:p>
            <a:r>
              <a:rPr lang="en-US" dirty="0"/>
              <a:t>Are the data analyzed using the appropriate statistical methods?</a:t>
            </a:r>
          </a:p>
          <a:p>
            <a:r>
              <a:rPr lang="en-US" dirty="0"/>
              <a:t>Are the authors’ claims supported by the evidence provided?</a:t>
            </a:r>
          </a:p>
          <a:p>
            <a:r>
              <a:rPr lang="en-US" dirty="0"/>
              <a:t>Are the interpretations and conclusions sound, justified by the data and consistent with the paper’s objectives?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8DC20-0871-3289-DDFA-5873F1D2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6C8F-6840-440B-AE00-4BC0E701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III. Scientific Writing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81187-0681-F8FA-7E24-DCE16CCB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717222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4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604D-DE9E-6218-875E-123492A8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7161-F0BC-B93F-A4CF-DBA5B532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6576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Categorizing, evaluating, finding,  and organizing sources (20 min)</a:t>
            </a:r>
          </a:p>
          <a:p>
            <a:pPr>
              <a:spcAft>
                <a:spcPts val="1200"/>
              </a:spcAft>
            </a:pPr>
            <a:r>
              <a:rPr lang="en-US" dirty="0"/>
              <a:t>Critically reading papers (20 min)</a:t>
            </a:r>
          </a:p>
          <a:p>
            <a:pPr>
              <a:spcAft>
                <a:spcPts val="1200"/>
              </a:spcAft>
            </a:pPr>
            <a:r>
              <a:rPr lang="en-US" dirty="0"/>
              <a:t>Writing scientifically (20 min)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Structuring a white paper (20 min)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6A1F0-2E9D-E399-7565-AB39116A2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164" y="2371725"/>
            <a:ext cx="48768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4D08-ED74-E38E-B70A-7EFAF84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writing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BD301-A6B1-B356-EEB4-6A6FA41576B9}"/>
              </a:ext>
            </a:extLst>
          </p:cNvPr>
          <p:cNvSpPr txBox="1"/>
          <p:nvPr/>
        </p:nvSpPr>
        <p:spPr>
          <a:xfrm>
            <a:off x="838199" y="1614196"/>
            <a:ext cx="8428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we think the writing process should be: </a:t>
            </a:r>
            <a:r>
              <a:rPr lang="en-US" sz="2800" b="1" dirty="0"/>
              <a:t>linear.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6D265-8B4B-A11A-9B61-F1AD93689A83}"/>
              </a:ext>
            </a:extLst>
          </p:cNvPr>
          <p:cNvSpPr txBox="1"/>
          <p:nvPr/>
        </p:nvSpPr>
        <p:spPr>
          <a:xfrm>
            <a:off x="838199" y="3904487"/>
            <a:ext cx="7636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the writing process actually is: </a:t>
            </a:r>
            <a:r>
              <a:rPr lang="en-US" sz="2800" b="1" dirty="0"/>
              <a:t>iterative</a:t>
            </a:r>
            <a:r>
              <a:rPr lang="en-US" sz="28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52B9C-7F78-1EFF-AAC2-C365F8E6889D}"/>
              </a:ext>
            </a:extLst>
          </p:cNvPr>
          <p:cNvSpPr txBox="1"/>
          <p:nvPr/>
        </p:nvSpPr>
        <p:spPr>
          <a:xfrm>
            <a:off x="838199" y="2708929"/>
            <a:ext cx="153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Prewriting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47C6CF-BD73-2C38-AFD3-FDC5F76F38D7}"/>
              </a:ext>
            </a:extLst>
          </p:cNvPr>
          <p:cNvSpPr txBox="1"/>
          <p:nvPr/>
        </p:nvSpPr>
        <p:spPr>
          <a:xfrm>
            <a:off x="2993569" y="2708927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Drafting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A21044-294C-F35B-DF0F-B7E303F50EDF}"/>
              </a:ext>
            </a:extLst>
          </p:cNvPr>
          <p:cNvSpPr txBox="1"/>
          <p:nvPr/>
        </p:nvSpPr>
        <p:spPr>
          <a:xfrm>
            <a:off x="4962328" y="2706624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F20506-2010-A8FE-71B4-383507324A21}"/>
              </a:ext>
            </a:extLst>
          </p:cNvPr>
          <p:cNvSpPr txBox="1"/>
          <p:nvPr/>
        </p:nvSpPr>
        <p:spPr>
          <a:xfrm>
            <a:off x="6931085" y="2708926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Editing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ECBAA-1FDB-C050-F2B6-46DFA3874C0B}"/>
              </a:ext>
            </a:extLst>
          </p:cNvPr>
          <p:cNvSpPr txBox="1"/>
          <p:nvPr/>
        </p:nvSpPr>
        <p:spPr>
          <a:xfrm>
            <a:off x="8899842" y="2708926"/>
            <a:ext cx="182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Publication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1BF2B3-677F-0918-C7E8-25643977AA96}"/>
              </a:ext>
            </a:extLst>
          </p:cNvPr>
          <p:cNvCxnSpPr>
            <a:cxnSpLocks/>
          </p:cNvCxnSpPr>
          <p:nvPr/>
        </p:nvCxnSpPr>
        <p:spPr>
          <a:xfrm flipV="1">
            <a:off x="2435291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64174-B87C-9C67-7D61-E5AB41C049B9}"/>
              </a:ext>
            </a:extLst>
          </p:cNvPr>
          <p:cNvCxnSpPr/>
          <p:nvPr/>
        </p:nvCxnSpPr>
        <p:spPr>
          <a:xfrm flipV="1">
            <a:off x="4324736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A72D98-E7D5-EC91-EDD0-9EEAC8108C96}"/>
              </a:ext>
            </a:extLst>
          </p:cNvPr>
          <p:cNvCxnSpPr/>
          <p:nvPr/>
        </p:nvCxnSpPr>
        <p:spPr>
          <a:xfrm flipV="1">
            <a:off x="6338592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4D959-DF4D-4504-014F-620AA47FBE2E}"/>
              </a:ext>
            </a:extLst>
          </p:cNvPr>
          <p:cNvCxnSpPr/>
          <p:nvPr/>
        </p:nvCxnSpPr>
        <p:spPr>
          <a:xfrm flipV="1">
            <a:off x="8282465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D82585-C641-4417-A0A6-A103EB686697}"/>
              </a:ext>
            </a:extLst>
          </p:cNvPr>
          <p:cNvSpPr txBox="1"/>
          <p:nvPr/>
        </p:nvSpPr>
        <p:spPr>
          <a:xfrm>
            <a:off x="1568602" y="4536054"/>
            <a:ext cx="425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Revisions from coauthors and colleagues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D4D746-79B8-4650-484C-3AB0857C5153}"/>
              </a:ext>
            </a:extLst>
          </p:cNvPr>
          <p:cNvSpPr txBox="1"/>
          <p:nvPr/>
        </p:nvSpPr>
        <p:spPr>
          <a:xfrm>
            <a:off x="2401076" y="6070749"/>
            <a:ext cx="42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Revisions from peer reviewers and editors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39C36-6617-C06A-1F15-EE5279A48362}"/>
              </a:ext>
            </a:extLst>
          </p:cNvPr>
          <p:cNvSpPr txBox="1"/>
          <p:nvPr/>
        </p:nvSpPr>
        <p:spPr>
          <a:xfrm>
            <a:off x="870857" y="5311603"/>
            <a:ext cx="153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Prewriting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68918-5B1D-E2B9-4C82-9FF11924041D}"/>
              </a:ext>
            </a:extLst>
          </p:cNvPr>
          <p:cNvSpPr txBox="1"/>
          <p:nvPr/>
        </p:nvSpPr>
        <p:spPr>
          <a:xfrm>
            <a:off x="3026227" y="5311601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Drafting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E4F4A9-7BA7-2CDB-5403-589AF815D070}"/>
              </a:ext>
            </a:extLst>
          </p:cNvPr>
          <p:cNvSpPr txBox="1"/>
          <p:nvPr/>
        </p:nvSpPr>
        <p:spPr>
          <a:xfrm>
            <a:off x="4994986" y="5309298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62C87-364D-98E4-BCA2-5130B363A5EB}"/>
              </a:ext>
            </a:extLst>
          </p:cNvPr>
          <p:cNvSpPr txBox="1"/>
          <p:nvPr/>
        </p:nvSpPr>
        <p:spPr>
          <a:xfrm>
            <a:off x="6963743" y="5311600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Editing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2EEBB2-8AF1-3996-5DE2-FD3332F25049}"/>
              </a:ext>
            </a:extLst>
          </p:cNvPr>
          <p:cNvSpPr txBox="1"/>
          <p:nvPr/>
        </p:nvSpPr>
        <p:spPr>
          <a:xfrm>
            <a:off x="8932500" y="5311600"/>
            <a:ext cx="182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Publication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0E69D1-1145-34B8-4BC3-1C6B2811CAF4}"/>
              </a:ext>
            </a:extLst>
          </p:cNvPr>
          <p:cNvCxnSpPr>
            <a:cxnSpLocks/>
          </p:cNvCxnSpPr>
          <p:nvPr/>
        </p:nvCxnSpPr>
        <p:spPr>
          <a:xfrm flipV="1">
            <a:off x="2467949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63FDB3-5076-147A-D1DD-BA7C0451B0F8}"/>
              </a:ext>
            </a:extLst>
          </p:cNvPr>
          <p:cNvCxnSpPr/>
          <p:nvPr/>
        </p:nvCxnSpPr>
        <p:spPr>
          <a:xfrm flipV="1">
            <a:off x="4357394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A3968E-A74F-B392-7521-5C343A276C8A}"/>
              </a:ext>
            </a:extLst>
          </p:cNvPr>
          <p:cNvCxnSpPr/>
          <p:nvPr/>
        </p:nvCxnSpPr>
        <p:spPr>
          <a:xfrm flipV="1">
            <a:off x="6371250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F0BE4-E8E6-4101-EBD9-5700AC2C1DDA}"/>
              </a:ext>
            </a:extLst>
          </p:cNvPr>
          <p:cNvCxnSpPr/>
          <p:nvPr/>
        </p:nvCxnSpPr>
        <p:spPr>
          <a:xfrm flipV="1">
            <a:off x="8315123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F3006EE3-7648-D141-AF60-A055AEFB2135}"/>
              </a:ext>
            </a:extLst>
          </p:cNvPr>
          <p:cNvCxnSpPr>
            <a:cxnSpLocks/>
            <a:stCxn id="31" idx="0"/>
            <a:endCxn id="29" idx="0"/>
          </p:cNvCxnSpPr>
          <p:nvPr/>
        </p:nvCxnSpPr>
        <p:spPr>
          <a:xfrm rot="16200000" flipH="1" flipV="1">
            <a:off x="3650226" y="3295038"/>
            <a:ext cx="2305" cy="4030823"/>
          </a:xfrm>
          <a:prstGeom prst="curvedConnector3">
            <a:avLst>
              <a:gd name="adj1" fmla="val -17658091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A765753-F6B4-3813-6FCC-E53EBCE99225}"/>
              </a:ext>
            </a:extLst>
          </p:cNvPr>
          <p:cNvCxnSpPr>
            <a:cxnSpLocks/>
            <a:stCxn id="32" idx="2"/>
            <a:endCxn id="29" idx="2"/>
          </p:cNvCxnSpPr>
          <p:nvPr/>
        </p:nvCxnSpPr>
        <p:spPr>
          <a:xfrm rot="5400000">
            <a:off x="4635756" y="2773476"/>
            <a:ext cx="3" cy="5999580"/>
          </a:xfrm>
          <a:prstGeom prst="curvedConnector3">
            <a:avLst>
              <a:gd name="adj1" fmla="val 762010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A59A0-E5DC-9099-DD94-1B075F722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F4B8-B68A-D02B-A044-F294D00B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181F1-DAF5-CD11-6C1D-FD4BB7B3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310"/>
            <a:ext cx="9671613" cy="4945565"/>
          </a:xfrm>
        </p:spPr>
        <p:txBody>
          <a:bodyPr>
            <a:normAutofit/>
          </a:bodyPr>
          <a:lstStyle/>
          <a:p>
            <a:r>
              <a:rPr lang="en-US" dirty="0"/>
              <a:t>Past tense, active voice, 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We conducted an experiment</a:t>
            </a:r>
            <a:r>
              <a:rPr lang="en-US" dirty="0"/>
              <a:t> to measure the effects of ultraviolet radiation on the productivity of marine phytoplankton.”</a:t>
            </a:r>
          </a:p>
          <a:p>
            <a:r>
              <a:rPr lang="en-US" dirty="0"/>
              <a:t>Present tense, active voice, 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We conduct an experiment </a:t>
            </a:r>
            <a:r>
              <a:rPr lang="en-US" dirty="0"/>
              <a:t>to measure the effects of ultraviolet radiation on the productivity of marine phytoplankton.”</a:t>
            </a:r>
          </a:p>
          <a:p>
            <a:r>
              <a:rPr lang="en-US" dirty="0"/>
              <a:t>Past tense, passive voice, 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An experiment was conducted by us </a:t>
            </a:r>
            <a:r>
              <a:rPr lang="en-US" dirty="0"/>
              <a:t>to measure the effects of ultraviolet radiation on the productivity of marine phytoplankton.”</a:t>
            </a:r>
          </a:p>
          <a:p>
            <a:r>
              <a:rPr lang="en-US" dirty="0"/>
              <a:t>Past tense, passive voice, impersonal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An experiment was conducted </a:t>
            </a:r>
            <a:r>
              <a:rPr lang="en-US" dirty="0"/>
              <a:t>to measure the effects of ultraviolet radiation on the productivity of marine phytoplankton.”</a:t>
            </a:r>
          </a:p>
        </p:txBody>
      </p:sp>
      <p:pic>
        <p:nvPicPr>
          <p:cNvPr id="10" name="Graphic 9" descr="Thumbs up sign with solid fill">
            <a:extLst>
              <a:ext uri="{FF2B5EF4-FFF2-40B4-BE49-F238E27FC236}">
                <a16:creationId xmlns:a16="http://schemas.microsoft.com/office/drawing/2014/main" id="{CC47350E-9BEF-69E4-8720-D8E23263F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244" y="1818009"/>
            <a:ext cx="914400" cy="914400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2FF34695-585E-35AC-89BF-9AED7A261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0244" y="3141874"/>
            <a:ext cx="914400" cy="914400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FA97F7C2-1E83-E82C-DD9D-B53B78472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244" y="5639700"/>
            <a:ext cx="914400" cy="914400"/>
          </a:xfrm>
          <a:prstGeom prst="rect">
            <a:avLst/>
          </a:prstGeom>
        </p:spPr>
      </p:pic>
      <p:pic>
        <p:nvPicPr>
          <p:cNvPr id="14" name="Graphic 13" descr="Thumbs Down with solid fill">
            <a:extLst>
              <a:ext uri="{FF2B5EF4-FFF2-40B4-BE49-F238E27FC236}">
                <a16:creationId xmlns:a16="http://schemas.microsoft.com/office/drawing/2014/main" id="{F22CAD93-3322-689C-5ED0-6593A153D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0244" y="44086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3E59-3071-4FAF-A948-0ECDD5E2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Latin phrases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7BDF-9449-BB02-D133-BAB0E22A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879"/>
            <a:ext cx="10515600" cy="518477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et al.</a:t>
            </a:r>
            <a:r>
              <a:rPr lang="en-US" dirty="0"/>
              <a:t> = </a:t>
            </a:r>
            <a:r>
              <a:rPr lang="en-US" i="1" dirty="0"/>
              <a:t>et alia</a:t>
            </a:r>
            <a:r>
              <a:rPr lang="en-US" dirty="0"/>
              <a:t> = and others</a:t>
            </a:r>
          </a:p>
          <a:p>
            <a:pPr lvl="1"/>
            <a:r>
              <a:rPr lang="en-US" dirty="0"/>
              <a:t>Used to replace multiple names, especially in bibliographic information</a:t>
            </a:r>
          </a:p>
          <a:p>
            <a:r>
              <a:rPr lang="en-US" i="1" dirty="0"/>
              <a:t>i.e.</a:t>
            </a:r>
            <a:r>
              <a:rPr lang="en-US" dirty="0"/>
              <a:t> = </a:t>
            </a:r>
            <a:r>
              <a:rPr lang="en-US" i="1" dirty="0"/>
              <a:t>id </a:t>
            </a:r>
            <a:r>
              <a:rPr lang="en-US" i="1" dirty="0" err="1"/>
              <a:t>est</a:t>
            </a:r>
            <a:r>
              <a:rPr lang="en-US" dirty="0"/>
              <a:t> = that is/in essence/in other words</a:t>
            </a:r>
          </a:p>
          <a:p>
            <a:pPr lvl="1"/>
            <a:r>
              <a:rPr lang="en-US" dirty="0"/>
              <a:t>Used to provide a further definition or clarification</a:t>
            </a:r>
          </a:p>
          <a:p>
            <a:r>
              <a:rPr lang="en-US" i="1" dirty="0"/>
              <a:t>e.g.</a:t>
            </a:r>
            <a:r>
              <a:rPr lang="en-US" dirty="0"/>
              <a:t> = </a:t>
            </a:r>
            <a:r>
              <a:rPr lang="en-US" i="1" dirty="0"/>
              <a:t>exempli gratia</a:t>
            </a:r>
            <a:r>
              <a:rPr lang="en-US" dirty="0"/>
              <a:t> = for example</a:t>
            </a:r>
          </a:p>
          <a:p>
            <a:pPr lvl="1"/>
            <a:r>
              <a:rPr lang="en-US" dirty="0"/>
              <a:t>Used to provide supporting examples that are not exhaustive</a:t>
            </a:r>
          </a:p>
          <a:p>
            <a:r>
              <a:rPr lang="en-US" i="1" dirty="0"/>
              <a:t>sensu</a:t>
            </a:r>
            <a:r>
              <a:rPr lang="en-US" dirty="0"/>
              <a:t> = in the sense of</a:t>
            </a:r>
          </a:p>
          <a:p>
            <a:pPr lvl="1"/>
            <a:r>
              <a:rPr lang="en-US" dirty="0"/>
              <a:t>Used to denote intended meaning or refer to an authority</a:t>
            </a:r>
          </a:p>
          <a:p>
            <a:r>
              <a:rPr lang="en-US" i="1" dirty="0"/>
              <a:t>a priori </a:t>
            </a:r>
            <a:r>
              <a:rPr lang="en-US" dirty="0"/>
              <a:t>= from what is earlier</a:t>
            </a:r>
          </a:p>
          <a:p>
            <a:pPr lvl="1"/>
            <a:r>
              <a:rPr lang="en-US" dirty="0"/>
              <a:t>Used to describe knowledge that comes from the power of reasoning based on self-evident truths</a:t>
            </a:r>
          </a:p>
          <a:p>
            <a:r>
              <a:rPr lang="en-US" i="1" dirty="0"/>
              <a:t>a posteriori</a:t>
            </a:r>
            <a:r>
              <a:rPr lang="en-US" dirty="0"/>
              <a:t> = from what is later</a:t>
            </a:r>
          </a:p>
          <a:p>
            <a:pPr lvl="1"/>
            <a:r>
              <a:rPr lang="en-US" dirty="0"/>
              <a:t>Used to describe knowledge based solely on personal experience, experimentation, or observation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2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.e. vs. e.g: Difference and Use (With Examples in Sentences) |  YourDictionary">
            <a:extLst>
              <a:ext uri="{FF2B5EF4-FFF2-40B4-BE49-F238E27FC236}">
                <a16:creationId xmlns:a16="http://schemas.microsoft.com/office/drawing/2014/main" id="{984D2266-D41A-36D0-D8B7-F107BD79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88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E32C-F5C0-A062-6133-9FB61426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AA6B-729C-A5AA-5A82-45AC795C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IV. White Papers</a:t>
            </a:r>
          </a:p>
        </p:txBody>
      </p:sp>
      <p:pic>
        <p:nvPicPr>
          <p:cNvPr id="4098" name="Picture 2" descr="PHD Comics: Cecilia in Thesisland, Pt. 3: To be sure, this is generally  what happens when you think">
            <a:extLst>
              <a:ext uri="{FF2B5EF4-FFF2-40B4-BE49-F238E27FC236}">
                <a16:creationId xmlns:a16="http://schemas.microsoft.com/office/drawing/2014/main" id="{A2DA3D6C-90BB-60BB-C123-56EEFA55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82" y="2671762"/>
            <a:ext cx="914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35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571F-6528-5FC9-08CB-150956A1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white paper?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9C17-D032-7136-3B0F-2494F823F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Purpose</a:t>
            </a:r>
          </a:p>
          <a:p>
            <a:r>
              <a:rPr lang="en-US" dirty="0"/>
              <a:t>Document that describes a problem, proposes solutions, and makes recommendations for a </a:t>
            </a:r>
            <a:r>
              <a:rPr lang="en-US" b="1" dirty="0"/>
              <a:t>specific audience</a:t>
            </a:r>
          </a:p>
          <a:p>
            <a:pPr lvl="1"/>
            <a:r>
              <a:rPr lang="en-US" dirty="0"/>
              <a:t>Informative</a:t>
            </a:r>
          </a:p>
          <a:p>
            <a:pPr lvl="1"/>
            <a:r>
              <a:rPr lang="en-US" dirty="0"/>
              <a:t>Authoritative</a:t>
            </a:r>
          </a:p>
          <a:p>
            <a:pPr lvl="1"/>
            <a:r>
              <a:rPr lang="en-US" dirty="0"/>
              <a:t>Persuasive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E4085-AAE0-DF64-9E6E-85C3DE2BDD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Audience</a:t>
            </a:r>
          </a:p>
          <a:p>
            <a:r>
              <a:rPr lang="en-US" dirty="0"/>
              <a:t>In our case, these will be mock stakeholders of </a:t>
            </a:r>
            <a:r>
              <a:rPr lang="en-US" b="1" dirty="0"/>
              <a:t>your choosing</a:t>
            </a:r>
          </a:p>
          <a:p>
            <a:pPr lvl="1"/>
            <a:r>
              <a:rPr lang="en-US" dirty="0"/>
              <a:t>Resource users</a:t>
            </a:r>
          </a:p>
          <a:p>
            <a:pPr lvl="1"/>
            <a:r>
              <a:rPr lang="en-US" dirty="0"/>
              <a:t>Legislators</a:t>
            </a:r>
          </a:p>
          <a:p>
            <a:pPr lvl="1"/>
            <a:r>
              <a:rPr lang="en-US" dirty="0"/>
              <a:t>Agency employees</a:t>
            </a:r>
          </a:p>
          <a:p>
            <a:pPr lvl="1"/>
            <a:r>
              <a:rPr lang="en-US" dirty="0"/>
              <a:t>Non-governmental organizations</a:t>
            </a:r>
          </a:p>
          <a:p>
            <a:pPr lvl="1"/>
            <a:r>
              <a:rPr lang="en-US" dirty="0"/>
              <a:t>Environmental scientists</a:t>
            </a:r>
          </a:p>
        </p:txBody>
      </p:sp>
    </p:spTree>
    <p:extLst>
      <p:ext uri="{BB962C8B-B14F-4D97-AF65-F5344CB8AC3E}">
        <p14:creationId xmlns:p14="http://schemas.microsoft.com/office/powerpoint/2010/main" val="53138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FD560-1017-156E-60FC-EFC680831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AF47-EB59-AF0F-466B-54554EDF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white paper?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03CD-EA16-E841-24BA-E702A7A38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Tone and Style</a:t>
            </a:r>
          </a:p>
          <a:p>
            <a:r>
              <a:rPr lang="en-US" dirty="0"/>
              <a:t>Although you’re advocating for a specific position, you should write </a:t>
            </a:r>
            <a:r>
              <a:rPr lang="en-US" b="1" dirty="0"/>
              <a:t>objectively</a:t>
            </a:r>
          </a:p>
          <a:p>
            <a:pPr lvl="1"/>
            <a:r>
              <a:rPr lang="en-US" dirty="0"/>
              <a:t>No opinions or perspectives</a:t>
            </a:r>
          </a:p>
          <a:p>
            <a:pPr lvl="1"/>
            <a:r>
              <a:rPr lang="en-US" dirty="0"/>
              <a:t>Present facts substantiated by evidence, figures, tables, and 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26EBA-B3D8-7A6A-5BEE-02455A471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540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Format</a:t>
            </a:r>
          </a:p>
          <a:p>
            <a:r>
              <a:rPr lang="en-US" dirty="0"/>
              <a:t>Eight component sections</a:t>
            </a:r>
          </a:p>
          <a:p>
            <a:r>
              <a:rPr lang="en-US" dirty="0"/>
              <a:t>12-15 pages in length</a:t>
            </a:r>
          </a:p>
          <a:p>
            <a:pPr lvl="1"/>
            <a:r>
              <a:rPr lang="en-US" dirty="0"/>
              <a:t>Single-spaced</a:t>
            </a:r>
          </a:p>
          <a:p>
            <a:pPr lvl="1"/>
            <a:r>
              <a:rPr lang="en-US" dirty="0"/>
              <a:t>Not including references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1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8349-D46E-30C9-5F94-E4101506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B2FB10-4FDF-23FD-B8CD-1CFD6FAD9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665684"/>
              </p:ext>
            </p:extLst>
          </p:nvPr>
        </p:nvGraphicFramePr>
        <p:xfrm>
          <a:off x="609600" y="1920240"/>
          <a:ext cx="10972800" cy="165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929436" progId="Excel.Sheet.12">
                  <p:embed/>
                </p:oleObj>
              </mc:Choice>
              <mc:Fallback>
                <p:oleObj name="Worksheet" r:id="rId2" imgW="6141791" imgH="929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1659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571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12425-3FC7-EC03-1370-1297C149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14EEB-E59B-293D-CD35-AE5A9976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9D7B5BB-8C58-50D0-E421-4011610F12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958454"/>
              </p:ext>
            </p:extLst>
          </p:nvPr>
        </p:nvGraphicFramePr>
        <p:xfrm>
          <a:off x="609600" y="1920240"/>
          <a:ext cx="10972800" cy="362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026857" progId="Excel.Sheet.12">
                  <p:embed/>
                </p:oleObj>
              </mc:Choice>
              <mc:Fallback>
                <p:oleObj name="Worksheet" r:id="rId2" imgW="6141791" imgH="2026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362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3E8718-CB05-B159-EFE4-577FF77EA160}"/>
              </a:ext>
            </a:extLst>
          </p:cNvPr>
          <p:cNvSpPr txBox="1"/>
          <p:nvPr/>
        </p:nvSpPr>
        <p:spPr>
          <a:xfrm>
            <a:off x="609600" y="5837381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Write this section last!</a:t>
            </a:r>
          </a:p>
        </p:txBody>
      </p:sp>
    </p:spTree>
    <p:extLst>
      <p:ext uri="{BB962C8B-B14F-4D97-AF65-F5344CB8AC3E}">
        <p14:creationId xmlns:p14="http://schemas.microsoft.com/office/powerpoint/2010/main" val="22753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C2143-5E31-BCA5-73BE-611352E6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B931-583A-5053-EF78-5BFD49A5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0B8A11-5AE4-27DD-1F33-1254BE12F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995673"/>
              </p:ext>
            </p:extLst>
          </p:nvPr>
        </p:nvGraphicFramePr>
        <p:xfrm>
          <a:off x="609600" y="1920240"/>
          <a:ext cx="10972800" cy="2966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1661191" progId="Excel.Sheet.12">
                  <p:embed/>
                </p:oleObj>
              </mc:Choice>
              <mc:Fallback>
                <p:oleObj name="Worksheet" r:id="rId2" imgW="6141791" imgH="16611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2966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71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6AE6-8C5F-0B25-5D7B-71617694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I. Scientific Sources</a:t>
            </a:r>
          </a:p>
        </p:txBody>
      </p:sp>
      <p:pic>
        <p:nvPicPr>
          <p:cNvPr id="3074" name="Picture 2" descr="PHD Comics: Read the abstract...">
            <a:extLst>
              <a:ext uri="{FF2B5EF4-FFF2-40B4-BE49-F238E27FC236}">
                <a16:creationId xmlns:a16="http://schemas.microsoft.com/office/drawing/2014/main" id="{FBEA8A38-7E84-E2D9-A2CA-08032976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2566986"/>
            <a:ext cx="9144000" cy="41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46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B68B-D218-B10F-55AD-11D517CE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A6FA-953B-C293-0639-4470573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3F36AF-F77D-0333-73C1-EAE2390CA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393749"/>
              </p:ext>
            </p:extLst>
          </p:nvPr>
        </p:nvGraphicFramePr>
        <p:xfrm>
          <a:off x="609600" y="1920240"/>
          <a:ext cx="10972800" cy="362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026857" progId="Excel.Sheet.12">
                  <p:embed/>
                </p:oleObj>
              </mc:Choice>
              <mc:Fallback>
                <p:oleObj name="Worksheet" r:id="rId2" imgW="6141791" imgH="2026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362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7633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6047B-302E-29BF-03FA-D7C77FCF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BDD0-9DB8-4A02-5815-2D199FD8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Description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F26CA74-05E2-C81C-DC93-04089DD309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110069"/>
              </p:ext>
            </p:extLst>
          </p:nvPr>
        </p:nvGraphicFramePr>
        <p:xfrm>
          <a:off x="609600" y="1473432"/>
          <a:ext cx="10972800" cy="525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941446" progId="Excel.Sheet.12">
                  <p:embed/>
                </p:oleObj>
              </mc:Choice>
              <mc:Fallback>
                <p:oleObj name="Worksheet" r:id="rId2" imgW="6141791" imgH="294144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473432"/>
                        <a:ext cx="10972800" cy="5255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0377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3B703-8472-0EC4-2195-05FCE332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F207-0A08-F871-739A-C7A8AEE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502309-72D9-0366-B353-5808E93DD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736150"/>
              </p:ext>
            </p:extLst>
          </p:nvPr>
        </p:nvGraphicFramePr>
        <p:xfrm>
          <a:off x="609600" y="1920240"/>
          <a:ext cx="10972800" cy="362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026857" progId="Excel.Sheet.12">
                  <p:embed/>
                </p:oleObj>
              </mc:Choice>
              <mc:Fallback>
                <p:oleObj name="Worksheet" r:id="rId2" imgW="6141791" imgH="2026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362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565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5F33-4637-A110-50C1-02980797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8B10-2BC6-DC7F-00C7-051C2DE8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0E8494-EB1F-CFAB-124D-672FC4040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708131"/>
              </p:ext>
            </p:extLst>
          </p:nvPr>
        </p:nvGraphicFramePr>
        <p:xfrm>
          <a:off x="609600" y="1920240"/>
          <a:ext cx="10972800" cy="2640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1478359" progId="Excel.Sheet.12">
                  <p:embed/>
                </p:oleObj>
              </mc:Choice>
              <mc:Fallback>
                <p:oleObj name="Worksheet" r:id="rId2" imgW="6141791" imgH="14783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2640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351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97BFE-80CD-929B-8D20-BEA7CEB32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B7F0-0674-34E8-6B42-49110538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7CE162-EB5C-2E78-1592-C0892A385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181018"/>
              </p:ext>
            </p:extLst>
          </p:nvPr>
        </p:nvGraphicFramePr>
        <p:xfrm>
          <a:off x="609600" y="1920240"/>
          <a:ext cx="10972800" cy="16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937071" progId="Excel.Sheet.12">
                  <p:embed/>
                </p:oleObj>
              </mc:Choice>
              <mc:Fallback>
                <p:oleObj name="Worksheet" r:id="rId2" imgW="6141791" imgH="9370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1673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8643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7982-F8B1-F0EA-5220-CA3E66A9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examples on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75377-D2CF-0CF7-0887-E183CF96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93" y="1828800"/>
            <a:ext cx="246721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B286B-B4EB-D881-82E0-28A25C17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956" y="1828800"/>
            <a:ext cx="215222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D991E-ACAE-208D-3AC4-3AEB8387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32" y="1828800"/>
            <a:ext cx="2222263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11D9F-1CE9-62EA-E4E6-8F9DC7E4E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117" y="1828800"/>
            <a:ext cx="2257817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28657C-E614-C1D3-F5A7-F293E6C47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1828800"/>
            <a:ext cx="2124691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38EF85-6398-300B-2DF2-3746F3E11CC3}"/>
              </a:ext>
            </a:extLst>
          </p:cNvPr>
          <p:cNvSpPr txBox="1"/>
          <p:nvPr/>
        </p:nvSpPr>
        <p:spPr>
          <a:xfrm>
            <a:off x="182880" y="4756727"/>
            <a:ext cx="47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 governmental examples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43C00-D73F-9668-B119-782E801CF561}"/>
              </a:ext>
            </a:extLst>
          </p:cNvPr>
          <p:cNvSpPr txBox="1"/>
          <p:nvPr/>
        </p:nvSpPr>
        <p:spPr>
          <a:xfrm>
            <a:off x="5034832" y="4696104"/>
            <a:ext cx="461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 academic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EED3A-E2A7-AF0B-D2D8-5C335D81D98C}"/>
              </a:ext>
            </a:extLst>
          </p:cNvPr>
          <p:cNvSpPr txBox="1"/>
          <p:nvPr/>
        </p:nvSpPr>
        <p:spPr>
          <a:xfrm>
            <a:off x="9774956" y="4696104"/>
            <a:ext cx="225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industry example</a:t>
            </a:r>
          </a:p>
        </p:txBody>
      </p:sp>
    </p:spTree>
    <p:extLst>
      <p:ext uri="{BB962C8B-B14F-4D97-AF65-F5344CB8AC3E}">
        <p14:creationId xmlns:p14="http://schemas.microsoft.com/office/powerpoint/2010/main" val="170961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63591-D706-D5ED-EFC2-41B7ACCB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Types of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48B02-0F2A-C1F7-8036-77426382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92" y="73651"/>
            <a:ext cx="6693921" cy="67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4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DBE5-DEC2-1415-6E28-B88B6BAB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a primary, secondary, or tertiary source?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74763-77DA-24EE-76A9-223B5605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082" y="129623"/>
            <a:ext cx="6635496" cy="66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2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AA9BF-B45B-558D-A21C-3973CA03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AE8443C8-6C94-15CA-CA27-ABCD41E82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026FB-CCD7-C148-8316-A30171F8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a primary, secondary, or tertiary source?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79FC3-C195-6873-2D9A-2EFDB39A6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12" y="0"/>
            <a:ext cx="6586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3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09063-5546-8797-B441-D58A077D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5C15FA16-8562-96D5-AEEA-B49C3AD7E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A0250-17D5-E3EA-15D1-02D3971C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a primary, secondary, or tertiary source?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541EA-2633-0E91-F571-CC225F0E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50"/>
          <a:stretch/>
        </p:blipFill>
        <p:spPr>
          <a:xfrm>
            <a:off x="4406506" y="667139"/>
            <a:ext cx="7538824" cy="55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5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6119E-1E7E-B36F-3474-38252C83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0"/>
            <a:ext cx="11326761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72CC863-62B4-8B2C-DB87-62F548A5CBFC}"/>
              </a:ext>
            </a:extLst>
          </p:cNvPr>
          <p:cNvSpPr/>
          <p:nvPr/>
        </p:nvSpPr>
        <p:spPr>
          <a:xfrm>
            <a:off x="7326774" y="1990846"/>
            <a:ext cx="1516284" cy="112274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CLASS WHITE PAPERS</a:t>
            </a:r>
          </a:p>
        </p:txBody>
      </p:sp>
    </p:spTree>
    <p:extLst>
      <p:ext uri="{BB962C8B-B14F-4D97-AF65-F5344CB8AC3E}">
        <p14:creationId xmlns:p14="http://schemas.microsoft.com/office/powerpoint/2010/main" val="38445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1892-6F03-4B69-A9D2-E7A9CD96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88"/>
            <a:ext cx="10515600" cy="1325563"/>
          </a:xfrm>
        </p:spPr>
        <p:txBody>
          <a:bodyPr/>
          <a:lstStyle/>
          <a:p>
            <a:r>
              <a:rPr lang="en-US" dirty="0"/>
              <a:t>What is citable for this class?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596804-50C9-A682-034F-95541D30D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49948"/>
              </p:ext>
            </p:extLst>
          </p:nvPr>
        </p:nvGraphicFramePr>
        <p:xfrm>
          <a:off x="838200" y="1164220"/>
          <a:ext cx="9052497" cy="1737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645">
                  <a:extLst>
                    <a:ext uri="{9D8B030D-6E8A-4147-A177-3AD203B41FA5}">
                      <a16:colId xmlns:a16="http://schemas.microsoft.com/office/drawing/2014/main" val="34108709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2863573"/>
                    </a:ext>
                  </a:extLst>
                </a:gridCol>
                <a:gridCol w="2244852">
                  <a:extLst>
                    <a:ext uri="{9D8B030D-6E8A-4147-A177-3AD203B41FA5}">
                      <a16:colId xmlns:a16="http://schemas.microsoft.com/office/drawing/2014/main" val="4916826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4873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Tertiary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90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Peer-reviewed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9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Non-reviewed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DEPENDS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DEPENDS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409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2E9BE8-368B-2B82-2292-B37FC77F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3459"/>
              </p:ext>
            </p:extLst>
          </p:nvPr>
        </p:nvGraphicFramePr>
        <p:xfrm>
          <a:off x="838200" y="3078192"/>
          <a:ext cx="7312724" cy="3627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44668">
                  <a:extLst>
                    <a:ext uri="{9D8B030D-6E8A-4147-A177-3AD203B41FA5}">
                      <a16:colId xmlns:a16="http://schemas.microsoft.com/office/drawing/2014/main" val="995819248"/>
                    </a:ext>
                  </a:extLst>
                </a:gridCol>
                <a:gridCol w="1968056">
                  <a:extLst>
                    <a:ext uri="{9D8B030D-6E8A-4147-A177-3AD203B41FA5}">
                      <a16:colId xmlns:a16="http://schemas.microsoft.com/office/drawing/2014/main" val="288324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Non-reviewed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Ok to cite?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Preprints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219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Blog/Substack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97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Dissertations/theses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10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Social media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1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Government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4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Newspaper 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8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65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880</Words>
  <Application>Microsoft Office PowerPoint</Application>
  <PresentationFormat>Widescreen</PresentationFormat>
  <Paragraphs>161</Paragraphs>
  <Slides>35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Roboto</vt:lpstr>
      <vt:lpstr>Office Theme</vt:lpstr>
      <vt:lpstr>Microsoft Excel Worksheet</vt:lpstr>
      <vt:lpstr>Reading, Writing, and the Scientific Literature</vt:lpstr>
      <vt:lpstr>Daily Agenda</vt:lpstr>
      <vt:lpstr>I. Scientific Sources</vt:lpstr>
      <vt:lpstr>Types of sources</vt:lpstr>
      <vt:lpstr>Is this a primary, secondary, or tertiary source?</vt:lpstr>
      <vt:lpstr>Is this a primary, secondary, or tertiary source?</vt:lpstr>
      <vt:lpstr>Is this a primary, secondary, or tertiary source?</vt:lpstr>
      <vt:lpstr>PowerPoint Presentation</vt:lpstr>
      <vt:lpstr>What is citable for this class?</vt:lpstr>
      <vt:lpstr>Is this source citable?</vt:lpstr>
      <vt:lpstr>Is this source citable?</vt:lpstr>
      <vt:lpstr>Finding Articles: OSU Library Workshop</vt:lpstr>
      <vt:lpstr>Scholarly search engines</vt:lpstr>
      <vt:lpstr>Organizing Articles: OSU Library Workshop</vt:lpstr>
      <vt:lpstr>Citation management</vt:lpstr>
      <vt:lpstr>II. Reading Papers Critically </vt:lpstr>
      <vt:lpstr>Typical paper sections</vt:lpstr>
      <vt:lpstr>Questions to ask yourself while reading</vt:lpstr>
      <vt:lpstr>III. Scientific Writing</vt:lpstr>
      <vt:lpstr>Scientific writing process</vt:lpstr>
      <vt:lpstr>Sentence styles</vt:lpstr>
      <vt:lpstr>Latin phrases</vt:lpstr>
      <vt:lpstr>PowerPoint Presentation</vt:lpstr>
      <vt:lpstr>IV. White Papers</vt:lpstr>
      <vt:lpstr>What is a white paper?</vt:lpstr>
      <vt:lpstr>What is a white paper?</vt:lpstr>
      <vt:lpstr>Cover Page</vt:lpstr>
      <vt:lpstr>Executive Summary</vt:lpstr>
      <vt:lpstr>Background</vt:lpstr>
      <vt:lpstr>Problem Description</vt:lpstr>
      <vt:lpstr>Solution Description</vt:lpstr>
      <vt:lpstr>Recommendations</vt:lpstr>
      <vt:lpstr>Conclusions</vt:lpstr>
      <vt:lpstr>References</vt:lpstr>
      <vt:lpstr>5 examples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Meunier, Zechariah D</dc:creator>
  <cp:lastModifiedBy>Meunier, Zechariah D</cp:lastModifiedBy>
  <cp:revision>26</cp:revision>
  <dcterms:created xsi:type="dcterms:W3CDTF">2025-03-06T18:21:06Z</dcterms:created>
  <dcterms:modified xsi:type="dcterms:W3CDTF">2025-03-21T22:27:13Z</dcterms:modified>
</cp:coreProperties>
</file>